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303" r:id="rId2"/>
    <p:sldId id="319" r:id="rId3"/>
    <p:sldId id="323" r:id="rId4"/>
    <p:sldId id="320" r:id="rId5"/>
    <p:sldId id="276" r:id="rId6"/>
    <p:sldId id="257" r:id="rId7"/>
    <p:sldId id="324" r:id="rId8"/>
    <p:sldId id="318" r:id="rId9"/>
    <p:sldId id="325" r:id="rId1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A23991"/>
    <a:srgbClr val="E5B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 snapToObjects="1"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409D-A3E6-F947-AB61-84072F1645CD}" type="datetimeFigureOut">
              <a:rPr lang="nl-NL" smtClean="0"/>
              <a:pPr/>
              <a:t>08-02-2021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2C191-F75B-1B4E-BDD2-8A8BCDF057F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BC50-C176-2940-AB03-6CEEE74BA765}" type="datetimeFigureOut">
              <a:rPr lang="nl-NL" smtClean="0"/>
              <a:pPr/>
              <a:t>08-02-2021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DF0C-8155-754C-B496-21ECB8B78596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BC50-C176-2940-AB03-6CEEE74BA765}" type="datetimeFigureOut">
              <a:rPr lang="nl-NL" smtClean="0"/>
              <a:pPr/>
              <a:t>08-02-2021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DF0C-8155-754C-B496-21ECB8B78596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BC50-C176-2940-AB03-6CEEE74BA765}" type="datetimeFigureOut">
              <a:rPr lang="nl-NL" smtClean="0"/>
              <a:pPr/>
              <a:t>08-02-2021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DF0C-8155-754C-B496-21ECB8B78596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BC50-C176-2940-AB03-6CEEE74BA765}" type="datetimeFigureOut">
              <a:rPr lang="nl-NL" smtClean="0"/>
              <a:pPr/>
              <a:t>08-02-2021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DF0C-8155-754C-B496-21ECB8B78596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BC50-C176-2940-AB03-6CEEE74BA765}" type="datetimeFigureOut">
              <a:rPr lang="nl-NL" smtClean="0"/>
              <a:pPr/>
              <a:t>08-02-2021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DF0C-8155-754C-B496-21ECB8B78596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BC50-C176-2940-AB03-6CEEE74BA765}" type="datetimeFigureOut">
              <a:rPr lang="nl-NL" smtClean="0"/>
              <a:pPr/>
              <a:t>08-02-2021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DF0C-8155-754C-B496-21ECB8B78596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BC50-C176-2940-AB03-6CEEE74BA765}" type="datetimeFigureOut">
              <a:rPr lang="nl-NL" smtClean="0"/>
              <a:pPr/>
              <a:t>08-02-2021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DF0C-8155-754C-B496-21ECB8B78596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BC50-C176-2940-AB03-6CEEE74BA765}" type="datetimeFigureOut">
              <a:rPr lang="nl-NL" smtClean="0"/>
              <a:pPr/>
              <a:t>08-02-2021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DF0C-8155-754C-B496-21ECB8B78596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BC50-C176-2940-AB03-6CEEE74BA765}" type="datetimeFigureOut">
              <a:rPr lang="nl-NL" smtClean="0"/>
              <a:pPr/>
              <a:t>08-02-2021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DF0C-8155-754C-B496-21ECB8B78596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BC50-C176-2940-AB03-6CEEE74BA765}" type="datetimeFigureOut">
              <a:rPr lang="nl-NL" smtClean="0"/>
              <a:pPr/>
              <a:t>08-02-2021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DF0C-8155-754C-B496-21ECB8B78596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BC50-C176-2940-AB03-6CEEE74BA765}" type="datetimeFigureOut">
              <a:rPr lang="nl-NL" smtClean="0"/>
              <a:pPr/>
              <a:t>08-02-2021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DF0C-8155-754C-B496-21ECB8B78596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DBC50-C176-2940-AB03-6CEEE74BA765}" type="datetimeFigureOut">
              <a:rPr lang="nl-NL" smtClean="0"/>
              <a:pPr/>
              <a:t>08-02-2021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DF0C-8155-754C-B496-21ECB8B78596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4896640" y="2275431"/>
            <a:ext cx="3741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We zetten </a:t>
            </a:r>
            <a:r>
              <a:rPr lang="nl-NL" sz="1600" dirty="0">
                <a:solidFill>
                  <a:schemeClr val="accent1"/>
                </a:solidFill>
              </a:rPr>
              <a:t>samenwerkingen</a:t>
            </a:r>
            <a:r>
              <a:rPr lang="nl-NL" sz="1600" dirty="0"/>
              <a:t> op tussen partijen die samen meer dan alleen kunnen bereiken ten aanzien van onze maatschappelijke doelstellingen en dragen zo bij aan een versnelling</a:t>
            </a:r>
            <a:endParaRPr lang="nl-NL" sz="1600" dirty="0">
              <a:solidFill>
                <a:srgbClr val="000000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021559" y="1638547"/>
            <a:ext cx="55569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  <a:p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  <a:p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898347" y="1061668"/>
            <a:ext cx="2519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We bieden </a:t>
            </a:r>
            <a:r>
              <a:rPr lang="nl-NL" sz="1600" dirty="0">
                <a:solidFill>
                  <a:schemeClr val="accent1"/>
                </a:solidFill>
              </a:rPr>
              <a:t>ondersteuning</a:t>
            </a:r>
            <a:r>
              <a:rPr lang="nl-NL" sz="1600" dirty="0"/>
              <a:t> in de vorm van advies, uitvoering en/of het leveren van een </a:t>
            </a:r>
            <a:r>
              <a:rPr lang="nl-NL" sz="1600" dirty="0">
                <a:solidFill>
                  <a:schemeClr val="accent1"/>
                </a:solidFill>
              </a:rPr>
              <a:t>financiële </a:t>
            </a:r>
            <a:r>
              <a:rPr lang="nl-NL" sz="1600" dirty="0"/>
              <a:t>bijdrage</a:t>
            </a:r>
            <a:endParaRPr lang="nl-NL" sz="1600" b="1" dirty="0"/>
          </a:p>
        </p:txBody>
      </p:sp>
      <p:sp>
        <p:nvSpPr>
          <p:cNvPr id="9" name="Rechthoek 8"/>
          <p:cNvSpPr/>
          <p:nvPr/>
        </p:nvSpPr>
        <p:spPr>
          <a:xfrm>
            <a:off x="1021558" y="1911638"/>
            <a:ext cx="6571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endParaRPr lang="nl-NL" b="1" dirty="0"/>
          </a:p>
          <a:p>
            <a:endParaRPr lang="nl-NL" b="1" dirty="0"/>
          </a:p>
          <a:p>
            <a:r>
              <a:rPr lang="nl-NL" dirty="0"/>
              <a:t> </a:t>
            </a:r>
            <a:endParaRPr lang="nl-NL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769758" y="525292"/>
            <a:ext cx="6112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Stichting Kringloopbeheer</a:t>
            </a:r>
          </a:p>
          <a:p>
            <a:endParaRPr lang="nl-NL" dirty="0"/>
          </a:p>
        </p:txBody>
      </p:sp>
      <p:pic>
        <p:nvPicPr>
          <p:cNvPr id="12" name="Afbeelding 11" descr="logo-ro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026" y="13655"/>
            <a:ext cx="1404843" cy="146103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88F86E-7FC3-FF49-A302-6EED1F8F4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4" y="962817"/>
            <a:ext cx="2894700" cy="264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B444E2D5-34D1-4546-845A-329EBC3D5E4A}"/>
              </a:ext>
            </a:extLst>
          </p:cNvPr>
          <p:cNvSpPr/>
          <p:nvPr/>
        </p:nvSpPr>
        <p:spPr>
          <a:xfrm>
            <a:off x="234255" y="36885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chemeClr val="accent4">
                    <a:lumMod val="75000"/>
                  </a:schemeClr>
                </a:solidFill>
                <a:latin typeface="Modelica"/>
              </a:rPr>
              <a:t>We zijn een ideële stichting die plannen voor re-integratie en milieu in de praktijk brengt</a:t>
            </a:r>
            <a:endParaRPr lang="nl-N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5A3F1C3-B87D-8B4A-AA98-5E691D990F38}"/>
              </a:ext>
            </a:extLst>
          </p:cNvPr>
          <p:cNvSpPr/>
          <p:nvPr/>
        </p:nvSpPr>
        <p:spPr>
          <a:xfrm>
            <a:off x="234255" y="4342290"/>
            <a:ext cx="250894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nl-NL" dirty="0">
                <a:solidFill>
                  <a:srgbClr val="FFFFFF"/>
                </a:solidFill>
                <a:latin typeface="Modelica"/>
              </a:rPr>
              <a:t>Re-integratie</a:t>
            </a:r>
          </a:p>
          <a:p>
            <a:pPr fontAlgn="base"/>
            <a:r>
              <a:rPr lang="nl-NL" sz="1600" dirty="0" err="1">
                <a:solidFill>
                  <a:srgbClr val="FF0000"/>
                </a:solidFill>
                <a:latin typeface="Modelica"/>
              </a:rPr>
              <a:t>Reintegratie</a:t>
            </a:r>
            <a:endParaRPr lang="nl-NL" sz="1600" dirty="0">
              <a:solidFill>
                <a:srgbClr val="FF0000"/>
              </a:solidFill>
              <a:latin typeface="Modelica"/>
            </a:endParaRPr>
          </a:p>
          <a:p>
            <a:pPr fontAlgn="base"/>
            <a:endParaRPr lang="nl-NL" sz="1600" dirty="0">
              <a:solidFill>
                <a:srgbClr val="FF0000"/>
              </a:solidFill>
              <a:latin typeface="Modelica"/>
            </a:endParaRPr>
          </a:p>
          <a:p>
            <a:pPr fontAlgn="base"/>
            <a:r>
              <a:rPr lang="nl-NL" sz="1600" dirty="0">
                <a:solidFill>
                  <a:srgbClr val="1A171B"/>
                </a:solidFill>
                <a:latin typeface="Modelica"/>
              </a:rPr>
              <a:t>Het stimuleren, bevorderen en ondersteunen van (re)-integratie van mensen in het arbeidsproces.</a:t>
            </a:r>
            <a:endParaRPr lang="nl-NL" sz="1600" b="0" dirty="0">
              <a:solidFill>
                <a:srgbClr val="1A171B"/>
              </a:solidFill>
              <a:effectLst/>
              <a:latin typeface="Modelica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C696E97-FB70-2741-98FC-BB411F7EE2A7}"/>
              </a:ext>
            </a:extLst>
          </p:cNvPr>
          <p:cNvSpPr/>
          <p:nvPr/>
        </p:nvSpPr>
        <p:spPr>
          <a:xfrm>
            <a:off x="2986251" y="4590532"/>
            <a:ext cx="27868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1600" dirty="0">
                <a:solidFill>
                  <a:srgbClr val="FF0000"/>
                </a:solidFill>
                <a:latin typeface="Modelica"/>
              </a:rPr>
              <a:t>Milieu</a:t>
            </a:r>
          </a:p>
          <a:p>
            <a:pPr fontAlgn="base"/>
            <a:endParaRPr lang="nl-NL" sz="1600" dirty="0">
              <a:solidFill>
                <a:srgbClr val="FF0000"/>
              </a:solidFill>
              <a:latin typeface="Modelica"/>
            </a:endParaRPr>
          </a:p>
          <a:p>
            <a:pPr fontAlgn="base"/>
            <a:r>
              <a:rPr lang="nl-NL" sz="1600" dirty="0">
                <a:solidFill>
                  <a:srgbClr val="1A171B"/>
                </a:solidFill>
                <a:latin typeface="Modelica"/>
              </a:rPr>
              <a:t>Het stimuleren, bevorderen en ondersteunen van initiatieven met een positieve milieudoelstelling ten aanzien preventie, scheiding hergebruik.</a:t>
            </a:r>
            <a:endParaRPr lang="nl-NL" sz="1600" b="0" dirty="0">
              <a:solidFill>
                <a:srgbClr val="1A171B"/>
              </a:solidFill>
              <a:effectLst/>
              <a:latin typeface="Modelica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A178119-C71C-C245-8C92-5FA9790B8371}"/>
              </a:ext>
            </a:extLst>
          </p:cNvPr>
          <p:cNvSpPr/>
          <p:nvPr/>
        </p:nvSpPr>
        <p:spPr>
          <a:xfrm>
            <a:off x="5773135" y="4578382"/>
            <a:ext cx="30059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1600" dirty="0">
                <a:solidFill>
                  <a:srgbClr val="FF0000"/>
                </a:solidFill>
                <a:latin typeface="Modelica"/>
              </a:rPr>
              <a:t>Ondernemen</a:t>
            </a:r>
          </a:p>
          <a:p>
            <a:pPr algn="ctr" fontAlgn="base"/>
            <a:endParaRPr lang="nl-NL" sz="1600" dirty="0">
              <a:solidFill>
                <a:srgbClr val="FF0000"/>
              </a:solidFill>
              <a:latin typeface="Modelica"/>
            </a:endParaRPr>
          </a:p>
          <a:p>
            <a:pPr fontAlgn="base"/>
            <a:r>
              <a:rPr lang="nl-NL" sz="1600" dirty="0">
                <a:solidFill>
                  <a:srgbClr val="1A171B"/>
                </a:solidFill>
                <a:latin typeface="Modelica"/>
              </a:rPr>
              <a:t>Het oprichten en verwerven van, samenwerken met-, deelnemen in- en besturen van ondernemingen gericht op onze visie.</a:t>
            </a:r>
            <a:endParaRPr lang="nl-NL" sz="1600" b="0" dirty="0">
              <a:solidFill>
                <a:srgbClr val="1A171B"/>
              </a:solidFill>
              <a:effectLst/>
              <a:latin typeface="Model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578485" y="3167857"/>
            <a:ext cx="3741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>
              <a:solidFill>
                <a:srgbClr val="000000"/>
              </a:solidFill>
            </a:endParaRPr>
          </a:p>
          <a:p>
            <a:endParaRPr lang="nl-NL" sz="2400" dirty="0">
              <a:solidFill>
                <a:srgbClr val="000000"/>
              </a:solidFill>
            </a:endParaRPr>
          </a:p>
          <a:p>
            <a:endParaRPr lang="nl-NL" sz="2400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021559" y="1638547"/>
            <a:ext cx="55569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  <a:p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  <a:p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021556" y="1385860"/>
            <a:ext cx="581979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nieuwe</a:t>
            </a:r>
            <a:r>
              <a:rPr lang="en-GB" dirty="0"/>
              <a:t> </a:t>
            </a:r>
            <a:r>
              <a:rPr lang="en-GB" dirty="0" err="1"/>
              <a:t>Strategie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Toekomst</a:t>
            </a:r>
            <a:r>
              <a:rPr lang="nl-NL" sz="2000" dirty="0"/>
              <a:t> !</a:t>
            </a:r>
          </a:p>
          <a:p>
            <a:endParaRPr lang="nl-NL" sz="2000" b="1" dirty="0"/>
          </a:p>
          <a:p>
            <a:r>
              <a:rPr lang="nl-NL" dirty="0"/>
              <a:t>Of en op welke wijze wil de Stichting voortbestaan?</a:t>
            </a:r>
          </a:p>
          <a:p>
            <a:endParaRPr lang="nl-NL" dirty="0"/>
          </a:p>
          <a:p>
            <a:r>
              <a:rPr lang="nl-NL" dirty="0"/>
              <a:t>Op welke wijze zetten wij de middelen in? </a:t>
            </a:r>
          </a:p>
          <a:p>
            <a:endParaRPr lang="nl-N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opstarten van nieuwe initiatieven gericht op innovatie in de circulaire economie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verder activeren van het ‘’granietenbestand’’ bij gemeenten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eenmalig geven van een grote donatie aan een passend maatschappelijk doel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Stichting liquideren</a:t>
            </a:r>
            <a:r>
              <a:rPr lang="nl-NL" sz="2000" dirty="0"/>
              <a:t> </a:t>
            </a:r>
            <a:endParaRPr lang="nl-NL" sz="2000" b="1" dirty="0"/>
          </a:p>
        </p:txBody>
      </p:sp>
      <p:sp>
        <p:nvSpPr>
          <p:cNvPr id="9" name="Rechthoek 8"/>
          <p:cNvSpPr/>
          <p:nvPr/>
        </p:nvSpPr>
        <p:spPr>
          <a:xfrm>
            <a:off x="1021558" y="1911638"/>
            <a:ext cx="6571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endParaRPr lang="nl-NL" b="1" dirty="0"/>
          </a:p>
          <a:p>
            <a:endParaRPr lang="nl-NL" b="1" dirty="0"/>
          </a:p>
          <a:p>
            <a:r>
              <a:rPr lang="nl-NL" dirty="0"/>
              <a:t> </a:t>
            </a:r>
            <a:endParaRPr lang="nl-NL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1021557" y="511058"/>
            <a:ext cx="61122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Jullie vraag</a:t>
            </a:r>
            <a:endParaRPr lang="nl-NL" dirty="0"/>
          </a:p>
          <a:p>
            <a:endParaRPr lang="nl-NL" sz="2400" dirty="0"/>
          </a:p>
          <a:p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1021557" y="951865"/>
            <a:ext cx="750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nl-NL" dirty="0"/>
          </a:p>
          <a:p>
            <a:endParaRPr lang="nl-NL" dirty="0"/>
          </a:p>
        </p:txBody>
      </p:sp>
      <p:pic>
        <p:nvPicPr>
          <p:cNvPr id="12" name="Afbeelding 11" descr="logo-ro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026" y="13655"/>
            <a:ext cx="1404843" cy="146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4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578485" y="3167857"/>
            <a:ext cx="3741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>
              <a:solidFill>
                <a:srgbClr val="000000"/>
              </a:solidFill>
            </a:endParaRPr>
          </a:p>
          <a:p>
            <a:endParaRPr lang="nl-NL" sz="2400" dirty="0">
              <a:solidFill>
                <a:srgbClr val="000000"/>
              </a:solidFill>
            </a:endParaRPr>
          </a:p>
          <a:p>
            <a:endParaRPr lang="nl-NL" sz="2400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021559" y="1638547"/>
            <a:ext cx="55569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  <a:p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  <a:p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021559" y="2198383"/>
            <a:ext cx="58197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b="1" dirty="0"/>
          </a:p>
          <a:p>
            <a:endParaRPr lang="nl-NL" sz="2000" b="1" dirty="0"/>
          </a:p>
          <a:p>
            <a:endParaRPr lang="nl-NL" sz="2000" b="1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b="1" dirty="0"/>
          </a:p>
          <a:p>
            <a:endParaRPr lang="nl-NL" sz="2000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944112" y="2554332"/>
            <a:ext cx="750493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Oprichter </a:t>
            </a:r>
            <a:r>
              <a:rPr lang="nl-NL" sz="1600" dirty="0" err="1"/>
              <a:t>Firestarter</a:t>
            </a:r>
            <a:r>
              <a:rPr lang="nl-NL" sz="1600" dirty="0"/>
              <a:t> Organisatieadvies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Geïnspireerd door combinatie van ‘’Inhoud, Strategie en Organisatie’’ en ‘’Mens, Drijfveren en Inspiratie’’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Gespecialiseerd in Samenwerkingsprocessen tussen organisaties met verschillende culturen, binnen en buiten Nederland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Verbinden van mensen, Samenwerking versterken, Enthousiasme en Gedrevenheid terugbrengen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Ruim 22 jaar ervaring in Procesregie, Programmamanagement, Strategisch Advies in Openbaar bestuur, Volkshuisvesting, Stedelijke Ontwikkeling, Duurzaamheid en Zorg</a:t>
            </a:r>
          </a:p>
          <a:p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Daarnaast Executive Coaching, Inspiratie- en Stilte retraites en Yoga docent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/>
          </a:p>
          <a:p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1021558" y="1911638"/>
            <a:ext cx="6571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endParaRPr lang="nl-NL" b="1" dirty="0"/>
          </a:p>
          <a:p>
            <a:endParaRPr lang="nl-NL" b="1" dirty="0"/>
          </a:p>
          <a:p>
            <a:r>
              <a:rPr lang="nl-NL" dirty="0"/>
              <a:t> </a:t>
            </a:r>
            <a:endParaRPr lang="nl-NL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1156515" y="447327"/>
            <a:ext cx="61122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Even voorstellen</a:t>
            </a:r>
          </a:p>
          <a:p>
            <a:endParaRPr lang="nl-NL" sz="2400" dirty="0"/>
          </a:p>
          <a:p>
            <a:r>
              <a:rPr lang="nl-NL" dirty="0"/>
              <a:t>Sarah Klein </a:t>
            </a:r>
            <a:r>
              <a:rPr lang="nl-NL" dirty="0" err="1"/>
              <a:t>Haneveld</a:t>
            </a:r>
            <a:endParaRPr lang="nl-NL" dirty="0"/>
          </a:p>
          <a:p>
            <a:r>
              <a:rPr lang="nl-NL" dirty="0"/>
              <a:t>NL/GB</a:t>
            </a:r>
          </a:p>
          <a:p>
            <a:r>
              <a:rPr lang="nl-NL" dirty="0"/>
              <a:t>13 jaar Limburg: Maastricht en Heuvelland</a:t>
            </a:r>
          </a:p>
          <a:p>
            <a:r>
              <a:rPr lang="nl-NL" dirty="0"/>
              <a:t>Twee zoons</a:t>
            </a:r>
          </a:p>
          <a:p>
            <a:endParaRPr lang="nl-NL" dirty="0"/>
          </a:p>
        </p:txBody>
      </p:sp>
      <p:pic>
        <p:nvPicPr>
          <p:cNvPr id="12" name="Afbeelding 11" descr="logo-ro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026" y="13655"/>
            <a:ext cx="1404843" cy="1461037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73A16882-2FA8-9C46-A069-F9E4E5383B2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4521" y="201570"/>
            <a:ext cx="121793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451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578485" y="3167857"/>
            <a:ext cx="3741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>
              <a:solidFill>
                <a:srgbClr val="000000"/>
              </a:solidFill>
            </a:endParaRPr>
          </a:p>
          <a:p>
            <a:endParaRPr lang="nl-NL" sz="2400" dirty="0">
              <a:solidFill>
                <a:srgbClr val="000000"/>
              </a:solidFill>
            </a:endParaRPr>
          </a:p>
          <a:p>
            <a:endParaRPr lang="nl-NL" sz="2400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021559" y="1638547"/>
            <a:ext cx="55569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  <a:p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  <a:p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021559" y="2198383"/>
            <a:ext cx="58197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b="1" dirty="0"/>
          </a:p>
          <a:p>
            <a:endParaRPr lang="nl-NL" sz="2000" b="1" dirty="0"/>
          </a:p>
          <a:p>
            <a:endParaRPr lang="nl-NL" sz="2000" b="1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b="1" dirty="0"/>
          </a:p>
          <a:p>
            <a:endParaRPr lang="nl-NL" sz="2000" b="1" dirty="0"/>
          </a:p>
        </p:txBody>
      </p:sp>
      <p:sp>
        <p:nvSpPr>
          <p:cNvPr id="9" name="Rechthoek 8"/>
          <p:cNvSpPr/>
          <p:nvPr/>
        </p:nvSpPr>
        <p:spPr>
          <a:xfrm>
            <a:off x="1021558" y="1911638"/>
            <a:ext cx="6571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endParaRPr lang="nl-NL" b="1" dirty="0"/>
          </a:p>
          <a:p>
            <a:endParaRPr lang="nl-NL" b="1" dirty="0"/>
          </a:p>
          <a:p>
            <a:r>
              <a:rPr lang="nl-NL" dirty="0"/>
              <a:t> </a:t>
            </a:r>
            <a:endParaRPr lang="nl-NL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1021557" y="511058"/>
            <a:ext cx="61122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Mijn Visie op de opgave</a:t>
            </a:r>
            <a:endParaRPr lang="nl-NL" dirty="0"/>
          </a:p>
          <a:p>
            <a:endParaRPr lang="nl-NL" sz="2400" dirty="0"/>
          </a:p>
          <a:p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1258689" y="1067161"/>
            <a:ext cx="77159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Vraag is Tweeledig: Gezamenlijke zoektocht </a:t>
            </a:r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1. Meer Inhoudelijke FOCUS: de ui afpellen</a:t>
            </a:r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2. Wat willen we SAMEN bereiken? Hoe versterken we de Samenwerking?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Samenwerken gaat om vertrouwen, </a:t>
            </a:r>
          </a:p>
          <a:p>
            <a:pPr marL="342900" indent="-342900"/>
            <a:r>
              <a:rPr lang="nl-NL" dirty="0"/>
              <a:t>Je eigen én Elkaars drijfveren helder hebben, SHARED VALUES</a:t>
            </a:r>
          </a:p>
          <a:p>
            <a:pPr marL="342900" indent="-342900"/>
            <a:r>
              <a:rPr lang="nl-NL" dirty="0"/>
              <a:t>Krachten en Competenties bundelen </a:t>
            </a:r>
          </a:p>
          <a:p>
            <a:pPr marL="342900" indent="-342900"/>
            <a:r>
              <a:rPr lang="nl-NL" dirty="0"/>
              <a:t>IMPACT</a:t>
            </a:r>
          </a:p>
          <a:p>
            <a:pPr marL="342900" indent="-342900"/>
            <a:endParaRPr lang="nl-NL" dirty="0"/>
          </a:p>
          <a:p>
            <a:endParaRPr lang="nl-NL" dirty="0"/>
          </a:p>
        </p:txBody>
      </p:sp>
      <p:pic>
        <p:nvPicPr>
          <p:cNvPr id="12" name="Afbeelding 11" descr="logo-ro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026" y="13655"/>
            <a:ext cx="1404843" cy="1461037"/>
          </a:xfrm>
          <a:prstGeom prst="rect">
            <a:avLst/>
          </a:prstGeom>
        </p:spPr>
      </p:pic>
      <p:grpSp>
        <p:nvGrpSpPr>
          <p:cNvPr id="15" name="Groeperen 77">
            <a:extLst>
              <a:ext uri="{FF2B5EF4-FFF2-40B4-BE49-F238E27FC236}">
                <a16:creationId xmlns:a16="http://schemas.microsoft.com/office/drawing/2014/main" id="{C39872DD-C3DE-4F46-B022-ACAD08A6F8C3}"/>
              </a:ext>
            </a:extLst>
          </p:cNvPr>
          <p:cNvGrpSpPr/>
          <p:nvPr/>
        </p:nvGrpSpPr>
        <p:grpSpPr>
          <a:xfrm>
            <a:off x="3064379" y="5267434"/>
            <a:ext cx="3735021" cy="1079508"/>
            <a:chOff x="1480446" y="1410167"/>
            <a:chExt cx="3498336" cy="1018726"/>
          </a:xfrm>
        </p:grpSpPr>
        <p:sp>
          <p:nvSpPr>
            <p:cNvPr id="16" name="Pijl links 15">
              <a:extLst>
                <a:ext uri="{FF2B5EF4-FFF2-40B4-BE49-F238E27FC236}">
                  <a16:creationId xmlns:a16="http://schemas.microsoft.com/office/drawing/2014/main" id="{E62618AC-3BA8-5144-AD2F-C5EBC0B34F72}"/>
                </a:ext>
              </a:extLst>
            </p:cNvPr>
            <p:cNvSpPr/>
            <p:nvPr/>
          </p:nvSpPr>
          <p:spPr>
            <a:xfrm>
              <a:off x="2864415" y="1709889"/>
              <a:ext cx="302118" cy="25381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17" name="Group 32">
              <a:extLst>
                <a:ext uri="{FF2B5EF4-FFF2-40B4-BE49-F238E27FC236}">
                  <a16:creationId xmlns:a16="http://schemas.microsoft.com/office/drawing/2014/main" id="{1D1CB1F7-9573-5C41-AF94-AA94462ACD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2988" y="1474691"/>
              <a:ext cx="1675794" cy="937388"/>
              <a:chOff x="625" y="663"/>
              <a:chExt cx="4666" cy="2404"/>
            </a:xfrm>
          </p:grpSpPr>
          <p:sp>
            <p:nvSpPr>
              <p:cNvPr id="47" name="AutoShape 33">
                <a:extLst>
                  <a:ext uri="{FF2B5EF4-FFF2-40B4-BE49-F238E27FC236}">
                    <a16:creationId xmlns:a16="http://schemas.microsoft.com/office/drawing/2014/main" id="{8C64316B-8994-D243-AD70-65A883208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32400">
                <a:off x="1347" y="1289"/>
                <a:ext cx="317" cy="24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NL">
                  <a:latin typeface="Calibri" pitchFamily="-94" charset="0"/>
                </a:endParaRPr>
              </a:p>
            </p:txBody>
          </p:sp>
          <p:sp>
            <p:nvSpPr>
              <p:cNvPr id="48" name="AutoShape 34">
                <a:extLst>
                  <a:ext uri="{FF2B5EF4-FFF2-40B4-BE49-F238E27FC236}">
                    <a16:creationId xmlns:a16="http://schemas.microsoft.com/office/drawing/2014/main" id="{7CBE5E3D-4C77-314E-8814-2DA6FF9A1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39933">
                <a:off x="1837" y="1208"/>
                <a:ext cx="408" cy="31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NL">
                  <a:latin typeface="Calibri" pitchFamily="-94" charset="0"/>
                </a:endParaRPr>
              </a:p>
            </p:txBody>
          </p:sp>
          <p:sp>
            <p:nvSpPr>
              <p:cNvPr id="49" name="AutoShape 35">
                <a:extLst>
                  <a:ext uri="{FF2B5EF4-FFF2-40B4-BE49-F238E27FC236}">
                    <a16:creationId xmlns:a16="http://schemas.microsoft.com/office/drawing/2014/main" id="{8C09B6A0-A6E6-7343-9B8E-3B784D0ED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564934">
                <a:off x="906" y="2013"/>
                <a:ext cx="604" cy="469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NL">
                  <a:latin typeface="Calibri" pitchFamily="-94" charset="0"/>
                </a:endParaRPr>
              </a:p>
            </p:txBody>
          </p:sp>
          <p:sp>
            <p:nvSpPr>
              <p:cNvPr id="50" name="AutoShape 36">
                <a:extLst>
                  <a:ext uri="{FF2B5EF4-FFF2-40B4-BE49-F238E27FC236}">
                    <a16:creationId xmlns:a16="http://schemas.microsoft.com/office/drawing/2014/main" id="{B133CB03-C220-B246-B614-B972AF51B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516664">
                <a:off x="1156" y="1616"/>
                <a:ext cx="408" cy="31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NL">
                  <a:latin typeface="Calibri" pitchFamily="-94" charset="0"/>
                </a:endParaRPr>
              </a:p>
            </p:txBody>
          </p:sp>
          <p:sp>
            <p:nvSpPr>
              <p:cNvPr id="51" name="AutoShape 37">
                <a:extLst>
                  <a:ext uri="{FF2B5EF4-FFF2-40B4-BE49-F238E27FC236}">
                    <a16:creationId xmlns:a16="http://schemas.microsoft.com/office/drawing/2014/main" id="{E919113C-464B-4347-8695-F3804A59B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46683">
                <a:off x="1897" y="1616"/>
                <a:ext cx="408" cy="31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NL">
                  <a:latin typeface="Calibri" pitchFamily="-94" charset="0"/>
                </a:endParaRPr>
              </a:p>
            </p:txBody>
          </p:sp>
          <p:sp>
            <p:nvSpPr>
              <p:cNvPr id="52" name="AutoShape 38">
                <a:extLst>
                  <a:ext uri="{FF2B5EF4-FFF2-40B4-BE49-F238E27FC236}">
                    <a16:creationId xmlns:a16="http://schemas.microsoft.com/office/drawing/2014/main" id="{E649D3E3-2717-354E-8D4D-CC64AFC6D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342787">
                <a:off x="2277" y="2128"/>
                <a:ext cx="465" cy="439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NL">
                  <a:latin typeface="Calibri" pitchFamily="-94" charset="0"/>
                </a:endParaRPr>
              </a:p>
            </p:txBody>
          </p:sp>
          <p:sp>
            <p:nvSpPr>
              <p:cNvPr id="53" name="AutoShape 39">
                <a:extLst>
                  <a:ext uri="{FF2B5EF4-FFF2-40B4-BE49-F238E27FC236}">
                    <a16:creationId xmlns:a16="http://schemas.microsoft.com/office/drawing/2014/main" id="{6DDBC5A7-9FAA-7948-A647-6E001F701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1435"/>
                <a:ext cx="302" cy="24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NL">
                  <a:latin typeface="Calibri" pitchFamily="-94" charset="0"/>
                </a:endParaRPr>
              </a:p>
            </p:txBody>
          </p:sp>
          <p:sp>
            <p:nvSpPr>
              <p:cNvPr id="54" name="AutoShape 40">
                <a:extLst>
                  <a:ext uri="{FF2B5EF4-FFF2-40B4-BE49-F238E27FC236}">
                    <a16:creationId xmlns:a16="http://schemas.microsoft.com/office/drawing/2014/main" id="{0A53CAB9-FF79-8E41-94FC-F370B0A5C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83729">
                <a:off x="884" y="1389"/>
                <a:ext cx="408" cy="363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NL">
                  <a:latin typeface="Calibri" pitchFamily="-94" charset="0"/>
                </a:endParaRPr>
              </a:p>
            </p:txBody>
          </p:sp>
          <p:sp>
            <p:nvSpPr>
              <p:cNvPr id="55" name="AutoShape 41">
                <a:extLst>
                  <a:ext uri="{FF2B5EF4-FFF2-40B4-BE49-F238E27FC236}">
                    <a16:creationId xmlns:a16="http://schemas.microsoft.com/office/drawing/2014/main" id="{51DFB6E8-D7C3-4744-BB64-A0AAD8809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" y="1798"/>
                <a:ext cx="513" cy="399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NL">
                  <a:latin typeface="Calibri" pitchFamily="-94" charset="0"/>
                </a:endParaRPr>
              </a:p>
            </p:txBody>
          </p:sp>
          <p:sp>
            <p:nvSpPr>
              <p:cNvPr id="56" name="AutoShape 42">
                <a:extLst>
                  <a:ext uri="{FF2B5EF4-FFF2-40B4-BE49-F238E27FC236}">
                    <a16:creationId xmlns:a16="http://schemas.microsoft.com/office/drawing/2014/main" id="{E35605A5-8DA5-634B-979F-7169A9C53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35598">
                <a:off x="2215" y="1027"/>
                <a:ext cx="529" cy="40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NL">
                  <a:latin typeface="Calibri" pitchFamily="-94" charset="0"/>
                </a:endParaRPr>
              </a:p>
            </p:txBody>
          </p:sp>
          <p:sp>
            <p:nvSpPr>
              <p:cNvPr id="57" name="AutoShape 43">
                <a:extLst>
                  <a:ext uri="{FF2B5EF4-FFF2-40B4-BE49-F238E27FC236}">
                    <a16:creationId xmlns:a16="http://schemas.microsoft.com/office/drawing/2014/main" id="{DA6E9933-789D-FB47-B723-BEC07443A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20232">
                <a:off x="3016" y="1253"/>
                <a:ext cx="756" cy="58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NL">
                  <a:latin typeface="Calibri" pitchFamily="-94" charset="0"/>
                </a:endParaRPr>
              </a:p>
            </p:txBody>
          </p:sp>
          <p:sp>
            <p:nvSpPr>
              <p:cNvPr id="58" name="AutoShape 44">
                <a:extLst>
                  <a:ext uri="{FF2B5EF4-FFF2-40B4-BE49-F238E27FC236}">
                    <a16:creationId xmlns:a16="http://schemas.microsoft.com/office/drawing/2014/main" id="{2E1ED7D4-9115-6F4F-BBCC-568D8A9BF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40752">
                <a:off x="1610" y="1934"/>
                <a:ext cx="408" cy="31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NL">
                  <a:latin typeface="Calibri" pitchFamily="-94" charset="0"/>
                </a:endParaRPr>
              </a:p>
            </p:txBody>
          </p:sp>
          <p:sp>
            <p:nvSpPr>
              <p:cNvPr id="59" name="Line 45">
                <a:extLst>
                  <a:ext uri="{FF2B5EF4-FFF2-40B4-BE49-F238E27FC236}">
                    <a16:creationId xmlns:a16="http://schemas.microsoft.com/office/drawing/2014/main" id="{7BE69E0F-C1BB-BF49-802A-C0C28BDFC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8" y="1888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0" name="Line 46">
                <a:extLst>
                  <a:ext uri="{FF2B5EF4-FFF2-40B4-BE49-F238E27FC236}">
                    <a16:creationId xmlns:a16="http://schemas.microsoft.com/office/drawing/2014/main" id="{2D37E4D3-D82C-D74A-A458-ACD6263F8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1752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1" name="AutoShape 47">
                <a:extLst>
                  <a:ext uri="{FF2B5EF4-FFF2-40B4-BE49-F238E27FC236}">
                    <a16:creationId xmlns:a16="http://schemas.microsoft.com/office/drawing/2014/main" id="{5A57074C-F5BF-2B43-B5E3-ED9FABE8A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40752">
                <a:off x="2835" y="1888"/>
                <a:ext cx="408" cy="31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NL">
                  <a:latin typeface="Calibri" pitchFamily="-94" charset="0"/>
                </a:endParaRPr>
              </a:p>
            </p:txBody>
          </p:sp>
          <p:sp>
            <p:nvSpPr>
              <p:cNvPr id="62" name="Boog 48">
                <a:extLst>
                  <a:ext uri="{FF2B5EF4-FFF2-40B4-BE49-F238E27FC236}">
                    <a16:creationId xmlns:a16="http://schemas.microsoft.com/office/drawing/2014/main" id="{051982D6-2E71-8A42-BA15-2E73C36F5E6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657" y="2341"/>
                <a:ext cx="3811" cy="726"/>
              </a:xfrm>
              <a:custGeom>
                <a:avLst/>
                <a:gdLst>
                  <a:gd name="T0" fmla="*/ 0 w 21600"/>
                  <a:gd name="T1" fmla="*/ 0 h 21600"/>
                  <a:gd name="T2" fmla="*/ 119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NL">
                  <a:latin typeface="Calibri" pitchFamily="-94" charset="0"/>
                </a:endParaRPr>
              </a:p>
            </p:txBody>
          </p:sp>
          <p:sp>
            <p:nvSpPr>
              <p:cNvPr id="63" name="Boog 49">
                <a:extLst>
                  <a:ext uri="{FF2B5EF4-FFF2-40B4-BE49-F238E27FC236}">
                    <a16:creationId xmlns:a16="http://schemas.microsoft.com/office/drawing/2014/main" id="{B58C4506-F497-AF49-A96B-98CD620A1D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625" y="663"/>
                <a:ext cx="3843" cy="726"/>
              </a:xfrm>
              <a:custGeom>
                <a:avLst/>
                <a:gdLst>
                  <a:gd name="T0" fmla="*/ 0 w 21782"/>
                  <a:gd name="T1" fmla="*/ 0 h 21600"/>
                  <a:gd name="T2" fmla="*/ 120 w 21782"/>
                  <a:gd name="T3" fmla="*/ 1 h 21600"/>
                  <a:gd name="T4" fmla="*/ 1 w 21782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782"/>
                  <a:gd name="T10" fmla="*/ 0 h 21600"/>
                  <a:gd name="T11" fmla="*/ 21782 w 2178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82" h="21600" fill="none" extrusionOk="0">
                    <a:moveTo>
                      <a:pt x="-1" y="0"/>
                    </a:moveTo>
                    <a:cubicBezTo>
                      <a:pt x="60" y="0"/>
                      <a:pt x="121" y="-1"/>
                      <a:pt x="182" y="-1"/>
                    </a:cubicBezTo>
                    <a:cubicBezTo>
                      <a:pt x="12111" y="-1"/>
                      <a:pt x="21782" y="9670"/>
                      <a:pt x="21782" y="21600"/>
                    </a:cubicBezTo>
                  </a:path>
                  <a:path w="21782" h="21600" stroke="0" extrusionOk="0">
                    <a:moveTo>
                      <a:pt x="-1" y="0"/>
                    </a:moveTo>
                    <a:cubicBezTo>
                      <a:pt x="60" y="0"/>
                      <a:pt x="121" y="-1"/>
                      <a:pt x="182" y="-1"/>
                    </a:cubicBezTo>
                    <a:cubicBezTo>
                      <a:pt x="12111" y="-1"/>
                      <a:pt x="21782" y="9670"/>
                      <a:pt x="21782" y="21600"/>
                    </a:cubicBezTo>
                    <a:lnTo>
                      <a:pt x="182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nl-NL">
                  <a:latin typeface="Calibri" pitchFamily="-94" charset="0"/>
                </a:endParaRPr>
              </a:p>
            </p:txBody>
          </p:sp>
          <p:sp>
            <p:nvSpPr>
              <p:cNvPr id="64" name="Line 50">
                <a:extLst>
                  <a:ext uri="{FF2B5EF4-FFF2-40B4-BE49-F238E27FC236}">
                    <a16:creationId xmlns:a16="http://schemas.microsoft.com/office/drawing/2014/main" id="{99068853-E609-124E-B2F3-DEA639E8C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8" y="2115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5" name="Line 51">
                <a:extLst>
                  <a:ext uri="{FF2B5EF4-FFF2-40B4-BE49-F238E27FC236}">
                    <a16:creationId xmlns:a16="http://schemas.microsoft.com/office/drawing/2014/main" id="{0D47208E-B8D9-AB4B-9DB0-C1C045FAF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5" y="1616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6" name="Line 52">
                <a:extLst>
                  <a:ext uri="{FF2B5EF4-FFF2-40B4-BE49-F238E27FC236}">
                    <a16:creationId xmlns:a16="http://schemas.microsoft.com/office/drawing/2014/main" id="{C7D99EFA-7B2A-674E-AF21-DFACC92C0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9" y="1163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" name="Line 53">
                <a:extLst>
                  <a:ext uri="{FF2B5EF4-FFF2-40B4-BE49-F238E27FC236}">
                    <a16:creationId xmlns:a16="http://schemas.microsoft.com/office/drawing/2014/main" id="{A1D5DB5A-E126-B04C-B68D-F50C94710A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7" y="2297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" name="Line 54">
                <a:extLst>
                  <a:ext uri="{FF2B5EF4-FFF2-40B4-BE49-F238E27FC236}">
                    <a16:creationId xmlns:a16="http://schemas.microsoft.com/office/drawing/2014/main" id="{0ABEBBD3-7DEF-604A-9068-43257DD3B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5" y="2523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" name="Line 55">
                <a:extLst>
                  <a:ext uri="{FF2B5EF4-FFF2-40B4-BE49-F238E27FC236}">
                    <a16:creationId xmlns:a16="http://schemas.microsoft.com/office/drawing/2014/main" id="{96AEABC2-D4C1-0C42-9EE5-B1DC9C9D2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4" y="2478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" name="Line 56">
                <a:extLst>
                  <a:ext uri="{FF2B5EF4-FFF2-40B4-BE49-F238E27FC236}">
                    <a16:creationId xmlns:a16="http://schemas.microsoft.com/office/drawing/2014/main" id="{6CBBFCA4-C9C7-E04B-A91D-5C07E2A9A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0" y="175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1" name="Line 57">
                <a:extLst>
                  <a:ext uri="{FF2B5EF4-FFF2-40B4-BE49-F238E27FC236}">
                    <a16:creationId xmlns:a16="http://schemas.microsoft.com/office/drawing/2014/main" id="{22A475BD-5A6B-3841-919A-BAB73605E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38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" name="Line 58">
                <a:extLst>
                  <a:ext uri="{FF2B5EF4-FFF2-40B4-BE49-F238E27FC236}">
                    <a16:creationId xmlns:a16="http://schemas.microsoft.com/office/drawing/2014/main" id="{3C2A0AD8-20AD-B548-80A7-C544E0BC6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9" y="1525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3" name="Line 59">
                <a:extLst>
                  <a:ext uri="{FF2B5EF4-FFF2-40B4-BE49-F238E27FC236}">
                    <a16:creationId xmlns:a16="http://schemas.microsoft.com/office/drawing/2014/main" id="{4921DFD7-9411-5A44-9C3B-C03914A5C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2" y="1571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8B865986-1682-9043-AC15-D0E3E773A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1489"/>
                <a:ext cx="959" cy="767"/>
              </a:xfrm>
              <a:custGeom>
                <a:avLst/>
                <a:gdLst>
                  <a:gd name="T0" fmla="*/ 23 w 3908"/>
                  <a:gd name="T1" fmla="*/ 28 h 3122"/>
                  <a:gd name="T2" fmla="*/ 61 w 3908"/>
                  <a:gd name="T3" fmla="*/ 0 h 3122"/>
                  <a:gd name="T4" fmla="*/ 107 w 3908"/>
                  <a:gd name="T5" fmla="*/ 28 h 3122"/>
                  <a:gd name="T6" fmla="*/ 168 w 3908"/>
                  <a:gd name="T7" fmla="*/ 8 h 3122"/>
                  <a:gd name="T8" fmla="*/ 189 w 3908"/>
                  <a:gd name="T9" fmla="*/ 52 h 3122"/>
                  <a:gd name="T10" fmla="*/ 233 w 3908"/>
                  <a:gd name="T11" fmla="*/ 96 h 3122"/>
                  <a:gd name="T12" fmla="*/ 176 w 3908"/>
                  <a:gd name="T13" fmla="*/ 120 h 3122"/>
                  <a:gd name="T14" fmla="*/ 195 w 3908"/>
                  <a:gd name="T15" fmla="*/ 181 h 3122"/>
                  <a:gd name="T16" fmla="*/ 137 w 3908"/>
                  <a:gd name="T17" fmla="*/ 167 h 3122"/>
                  <a:gd name="T18" fmla="*/ 75 w 3908"/>
                  <a:gd name="T19" fmla="*/ 186 h 3122"/>
                  <a:gd name="T20" fmla="*/ 42 w 3908"/>
                  <a:gd name="T21" fmla="*/ 161 h 3122"/>
                  <a:gd name="T22" fmla="*/ 20 w 3908"/>
                  <a:gd name="T23" fmla="*/ 181 h 3122"/>
                  <a:gd name="T24" fmla="*/ 14 w 3908"/>
                  <a:gd name="T25" fmla="*/ 126 h 3122"/>
                  <a:gd name="T26" fmla="*/ 1 w 3908"/>
                  <a:gd name="T27" fmla="*/ 104 h 3122"/>
                  <a:gd name="T28" fmla="*/ 17 w 3908"/>
                  <a:gd name="T29" fmla="*/ 77 h 3122"/>
                  <a:gd name="T30" fmla="*/ 1 w 3908"/>
                  <a:gd name="T31" fmla="*/ 36 h 3122"/>
                  <a:gd name="T32" fmla="*/ 23 w 3908"/>
                  <a:gd name="T33" fmla="*/ 28 h 31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08"/>
                  <a:gd name="T52" fmla="*/ 0 h 3122"/>
                  <a:gd name="T53" fmla="*/ 3908 w 3908"/>
                  <a:gd name="T54" fmla="*/ 3122 h 31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08" h="3122">
                    <a:moveTo>
                      <a:pt x="378" y="454"/>
                    </a:moveTo>
                    <a:cubicBezTo>
                      <a:pt x="544" y="356"/>
                      <a:pt x="779" y="0"/>
                      <a:pt x="1013" y="0"/>
                    </a:cubicBezTo>
                    <a:cubicBezTo>
                      <a:pt x="1247" y="0"/>
                      <a:pt x="1489" y="431"/>
                      <a:pt x="1784" y="454"/>
                    </a:cubicBezTo>
                    <a:cubicBezTo>
                      <a:pt x="2079" y="477"/>
                      <a:pt x="2555" y="68"/>
                      <a:pt x="2782" y="136"/>
                    </a:cubicBezTo>
                    <a:cubicBezTo>
                      <a:pt x="3009" y="204"/>
                      <a:pt x="2964" y="620"/>
                      <a:pt x="3145" y="862"/>
                    </a:cubicBezTo>
                    <a:cubicBezTo>
                      <a:pt x="3326" y="1104"/>
                      <a:pt x="3908" y="1399"/>
                      <a:pt x="3870" y="1588"/>
                    </a:cubicBezTo>
                    <a:cubicBezTo>
                      <a:pt x="3832" y="1777"/>
                      <a:pt x="3024" y="1762"/>
                      <a:pt x="2918" y="1996"/>
                    </a:cubicBezTo>
                    <a:cubicBezTo>
                      <a:pt x="2812" y="2230"/>
                      <a:pt x="3341" y="2866"/>
                      <a:pt x="3235" y="2994"/>
                    </a:cubicBezTo>
                    <a:cubicBezTo>
                      <a:pt x="3129" y="3122"/>
                      <a:pt x="2615" y="2752"/>
                      <a:pt x="2283" y="2767"/>
                    </a:cubicBezTo>
                    <a:cubicBezTo>
                      <a:pt x="1951" y="2782"/>
                      <a:pt x="1505" y="3100"/>
                      <a:pt x="1240" y="3085"/>
                    </a:cubicBezTo>
                    <a:cubicBezTo>
                      <a:pt x="975" y="3070"/>
                      <a:pt x="846" y="2691"/>
                      <a:pt x="695" y="2676"/>
                    </a:cubicBezTo>
                    <a:cubicBezTo>
                      <a:pt x="544" y="2661"/>
                      <a:pt x="407" y="3092"/>
                      <a:pt x="332" y="2994"/>
                    </a:cubicBezTo>
                    <a:cubicBezTo>
                      <a:pt x="257" y="2896"/>
                      <a:pt x="295" y="2299"/>
                      <a:pt x="242" y="2087"/>
                    </a:cubicBezTo>
                    <a:cubicBezTo>
                      <a:pt x="189" y="1875"/>
                      <a:pt x="8" y="1860"/>
                      <a:pt x="15" y="1724"/>
                    </a:cubicBezTo>
                    <a:cubicBezTo>
                      <a:pt x="22" y="1588"/>
                      <a:pt x="287" y="1459"/>
                      <a:pt x="287" y="1270"/>
                    </a:cubicBezTo>
                    <a:cubicBezTo>
                      <a:pt x="287" y="1081"/>
                      <a:pt x="0" y="726"/>
                      <a:pt x="15" y="590"/>
                    </a:cubicBezTo>
                    <a:cubicBezTo>
                      <a:pt x="30" y="454"/>
                      <a:pt x="212" y="552"/>
                      <a:pt x="378" y="454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nl-NL">
                  <a:latin typeface="Calibri" pitchFamily="-94" charset="0"/>
                </a:endParaRPr>
              </a:p>
            </p:txBody>
          </p:sp>
        </p:grp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977C7B81-C31D-0F4C-B8FE-6E59288F01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0446" y="1410167"/>
              <a:ext cx="1253379" cy="1018726"/>
              <a:chOff x="431" y="255"/>
              <a:chExt cx="3908" cy="3122"/>
            </a:xfrm>
          </p:grpSpPr>
          <p:sp>
            <p:nvSpPr>
              <p:cNvPr id="19" name="Freeform 2">
                <a:extLst>
                  <a:ext uri="{FF2B5EF4-FFF2-40B4-BE49-F238E27FC236}">
                    <a16:creationId xmlns:a16="http://schemas.microsoft.com/office/drawing/2014/main" id="{ACC8BA2F-0B7D-F140-8A73-64E8DB093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55"/>
                <a:ext cx="3908" cy="3122"/>
              </a:xfrm>
              <a:custGeom>
                <a:avLst/>
                <a:gdLst>
                  <a:gd name="T0" fmla="*/ 378 w 3908"/>
                  <a:gd name="T1" fmla="*/ 454 h 3122"/>
                  <a:gd name="T2" fmla="*/ 1013 w 3908"/>
                  <a:gd name="T3" fmla="*/ 0 h 3122"/>
                  <a:gd name="T4" fmla="*/ 1784 w 3908"/>
                  <a:gd name="T5" fmla="*/ 454 h 3122"/>
                  <a:gd name="T6" fmla="*/ 2782 w 3908"/>
                  <a:gd name="T7" fmla="*/ 136 h 3122"/>
                  <a:gd name="T8" fmla="*/ 3145 w 3908"/>
                  <a:gd name="T9" fmla="*/ 862 h 3122"/>
                  <a:gd name="T10" fmla="*/ 3870 w 3908"/>
                  <a:gd name="T11" fmla="*/ 1588 h 3122"/>
                  <a:gd name="T12" fmla="*/ 2918 w 3908"/>
                  <a:gd name="T13" fmla="*/ 1996 h 3122"/>
                  <a:gd name="T14" fmla="*/ 3235 w 3908"/>
                  <a:gd name="T15" fmla="*/ 2994 h 3122"/>
                  <a:gd name="T16" fmla="*/ 2283 w 3908"/>
                  <a:gd name="T17" fmla="*/ 2767 h 3122"/>
                  <a:gd name="T18" fmla="*/ 1240 w 3908"/>
                  <a:gd name="T19" fmla="*/ 3085 h 3122"/>
                  <a:gd name="T20" fmla="*/ 695 w 3908"/>
                  <a:gd name="T21" fmla="*/ 2676 h 3122"/>
                  <a:gd name="T22" fmla="*/ 332 w 3908"/>
                  <a:gd name="T23" fmla="*/ 2994 h 3122"/>
                  <a:gd name="T24" fmla="*/ 242 w 3908"/>
                  <a:gd name="T25" fmla="*/ 2087 h 3122"/>
                  <a:gd name="T26" fmla="*/ 15 w 3908"/>
                  <a:gd name="T27" fmla="*/ 1724 h 3122"/>
                  <a:gd name="T28" fmla="*/ 287 w 3908"/>
                  <a:gd name="T29" fmla="*/ 1270 h 3122"/>
                  <a:gd name="T30" fmla="*/ 15 w 3908"/>
                  <a:gd name="T31" fmla="*/ 590 h 3122"/>
                  <a:gd name="T32" fmla="*/ 378 w 3908"/>
                  <a:gd name="T33" fmla="*/ 454 h 31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08"/>
                  <a:gd name="T52" fmla="*/ 0 h 3122"/>
                  <a:gd name="T53" fmla="*/ 3908 w 3908"/>
                  <a:gd name="T54" fmla="*/ 3122 h 31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08" h="3122">
                    <a:moveTo>
                      <a:pt x="378" y="454"/>
                    </a:moveTo>
                    <a:cubicBezTo>
                      <a:pt x="544" y="356"/>
                      <a:pt x="779" y="0"/>
                      <a:pt x="1013" y="0"/>
                    </a:cubicBezTo>
                    <a:cubicBezTo>
                      <a:pt x="1247" y="0"/>
                      <a:pt x="1489" y="431"/>
                      <a:pt x="1784" y="454"/>
                    </a:cubicBezTo>
                    <a:cubicBezTo>
                      <a:pt x="2079" y="477"/>
                      <a:pt x="2555" y="68"/>
                      <a:pt x="2782" y="136"/>
                    </a:cubicBezTo>
                    <a:cubicBezTo>
                      <a:pt x="3009" y="204"/>
                      <a:pt x="2964" y="620"/>
                      <a:pt x="3145" y="862"/>
                    </a:cubicBezTo>
                    <a:cubicBezTo>
                      <a:pt x="3326" y="1104"/>
                      <a:pt x="3908" y="1399"/>
                      <a:pt x="3870" y="1588"/>
                    </a:cubicBezTo>
                    <a:cubicBezTo>
                      <a:pt x="3832" y="1777"/>
                      <a:pt x="3024" y="1762"/>
                      <a:pt x="2918" y="1996"/>
                    </a:cubicBezTo>
                    <a:cubicBezTo>
                      <a:pt x="2812" y="2230"/>
                      <a:pt x="3341" y="2866"/>
                      <a:pt x="3235" y="2994"/>
                    </a:cubicBezTo>
                    <a:cubicBezTo>
                      <a:pt x="3129" y="3122"/>
                      <a:pt x="2615" y="2752"/>
                      <a:pt x="2283" y="2767"/>
                    </a:cubicBezTo>
                    <a:cubicBezTo>
                      <a:pt x="1951" y="2782"/>
                      <a:pt x="1505" y="3100"/>
                      <a:pt x="1240" y="3085"/>
                    </a:cubicBezTo>
                    <a:cubicBezTo>
                      <a:pt x="975" y="3070"/>
                      <a:pt x="846" y="2691"/>
                      <a:pt x="695" y="2676"/>
                    </a:cubicBezTo>
                    <a:cubicBezTo>
                      <a:pt x="544" y="2661"/>
                      <a:pt x="407" y="3092"/>
                      <a:pt x="332" y="2994"/>
                    </a:cubicBezTo>
                    <a:cubicBezTo>
                      <a:pt x="257" y="2896"/>
                      <a:pt x="295" y="2299"/>
                      <a:pt x="242" y="2087"/>
                    </a:cubicBezTo>
                    <a:cubicBezTo>
                      <a:pt x="189" y="1875"/>
                      <a:pt x="8" y="1860"/>
                      <a:pt x="15" y="1724"/>
                    </a:cubicBezTo>
                    <a:cubicBezTo>
                      <a:pt x="22" y="1588"/>
                      <a:pt x="287" y="1459"/>
                      <a:pt x="287" y="1270"/>
                    </a:cubicBezTo>
                    <a:cubicBezTo>
                      <a:pt x="287" y="1081"/>
                      <a:pt x="0" y="726"/>
                      <a:pt x="15" y="590"/>
                    </a:cubicBezTo>
                    <a:cubicBezTo>
                      <a:pt x="30" y="454"/>
                      <a:pt x="212" y="552"/>
                      <a:pt x="378" y="454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nl-NL">
                  <a:latin typeface="Calibri" pitchFamily="-94" charset="0"/>
                </a:endParaRPr>
              </a:p>
            </p:txBody>
          </p:sp>
          <p:grpSp>
            <p:nvGrpSpPr>
              <p:cNvPr id="20" name="Group 3">
                <a:extLst>
                  <a:ext uri="{FF2B5EF4-FFF2-40B4-BE49-F238E27FC236}">
                    <a16:creationId xmlns:a16="http://schemas.microsoft.com/office/drawing/2014/main" id="{5CE39E14-CE86-B743-A13B-2B495DA6D7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3" y="709"/>
                <a:ext cx="3311" cy="2177"/>
                <a:chOff x="703" y="981"/>
                <a:chExt cx="3311" cy="2177"/>
              </a:xfrm>
            </p:grpSpPr>
            <p:sp>
              <p:nvSpPr>
                <p:cNvPr id="21" name="AutoShape 4">
                  <a:extLst>
                    <a:ext uri="{FF2B5EF4-FFF2-40B4-BE49-F238E27FC236}">
                      <a16:creationId xmlns:a16="http://schemas.microsoft.com/office/drawing/2014/main" id="{0CAED7B9-E460-A74D-9985-6F1A1AA24F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232400">
                  <a:off x="1302" y="1365"/>
                  <a:ext cx="317" cy="2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nl-NL">
                    <a:latin typeface="Calibri" pitchFamily="-94" charset="0"/>
                  </a:endParaRPr>
                </a:p>
              </p:txBody>
            </p:sp>
            <p:sp>
              <p:nvSpPr>
                <p:cNvPr id="22" name="AutoShape 5">
                  <a:extLst>
                    <a:ext uri="{FF2B5EF4-FFF2-40B4-BE49-F238E27FC236}">
                      <a16:creationId xmlns:a16="http://schemas.microsoft.com/office/drawing/2014/main" id="{76487DA7-650E-7A44-954E-C2030BFE0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439933">
                  <a:off x="1852" y="1389"/>
                  <a:ext cx="408" cy="317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nl-NL">
                    <a:latin typeface="Calibri" pitchFamily="-94" charset="0"/>
                  </a:endParaRPr>
                </a:p>
              </p:txBody>
            </p:sp>
            <p:sp>
              <p:nvSpPr>
                <p:cNvPr id="23" name="AutoShape 6">
                  <a:extLst>
                    <a:ext uri="{FF2B5EF4-FFF2-40B4-BE49-F238E27FC236}">
                      <a16:creationId xmlns:a16="http://schemas.microsoft.com/office/drawing/2014/main" id="{4DD5CA58-EDE9-F542-A360-490500FFB1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564934">
                  <a:off x="906" y="2330"/>
                  <a:ext cx="604" cy="46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nl-NL">
                    <a:latin typeface="Calibri" pitchFamily="-94" charset="0"/>
                  </a:endParaRPr>
                </a:p>
              </p:txBody>
            </p:sp>
            <p:sp>
              <p:nvSpPr>
                <p:cNvPr id="24" name="AutoShape 7">
                  <a:extLst>
                    <a:ext uri="{FF2B5EF4-FFF2-40B4-BE49-F238E27FC236}">
                      <a16:creationId xmlns:a16="http://schemas.microsoft.com/office/drawing/2014/main" id="{7AC0FB79-6CC0-764D-800F-8D4E48AFE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516664">
                  <a:off x="1156" y="1933"/>
                  <a:ext cx="408" cy="317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nl-NL">
                    <a:latin typeface="Calibri" pitchFamily="-94" charset="0"/>
                  </a:endParaRPr>
                </a:p>
              </p:txBody>
            </p:sp>
            <p:sp>
              <p:nvSpPr>
                <p:cNvPr id="25" name="AutoShape 8">
                  <a:extLst>
                    <a:ext uri="{FF2B5EF4-FFF2-40B4-BE49-F238E27FC236}">
                      <a16:creationId xmlns:a16="http://schemas.microsoft.com/office/drawing/2014/main" id="{160A8051-9DB8-4145-820C-C4A1DB31FD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346683">
                  <a:off x="1897" y="1933"/>
                  <a:ext cx="408" cy="317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nl-NL">
                    <a:latin typeface="Calibri" pitchFamily="-94" charset="0"/>
                  </a:endParaRPr>
                </a:p>
              </p:txBody>
            </p:sp>
            <p:sp>
              <p:nvSpPr>
                <p:cNvPr id="26" name="AutoShape 9">
                  <a:extLst>
                    <a:ext uri="{FF2B5EF4-FFF2-40B4-BE49-F238E27FC236}">
                      <a16:creationId xmlns:a16="http://schemas.microsoft.com/office/drawing/2014/main" id="{17C48D79-54B7-F741-B521-88E6EC7C1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342787">
                  <a:off x="2264" y="2655"/>
                  <a:ext cx="465" cy="43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nl-NL">
                    <a:latin typeface="Calibri" pitchFamily="-94" charset="0"/>
                  </a:endParaRPr>
                </a:p>
              </p:txBody>
            </p:sp>
            <p:sp>
              <p:nvSpPr>
                <p:cNvPr id="27" name="AutoShape 10">
                  <a:extLst>
                    <a:ext uri="{FF2B5EF4-FFF2-40B4-BE49-F238E27FC236}">
                      <a16:creationId xmlns:a16="http://schemas.microsoft.com/office/drawing/2014/main" id="{7A13CBFC-56A9-F740-AB4A-CA12E8E926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7" y="1752"/>
                  <a:ext cx="302" cy="24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nl-NL">
                    <a:latin typeface="Calibri" pitchFamily="-94" charset="0"/>
                  </a:endParaRPr>
                </a:p>
              </p:txBody>
            </p:sp>
            <p:sp>
              <p:nvSpPr>
                <p:cNvPr id="28" name="AutoShape 11">
                  <a:extLst>
                    <a:ext uri="{FF2B5EF4-FFF2-40B4-BE49-F238E27FC236}">
                      <a16:creationId xmlns:a16="http://schemas.microsoft.com/office/drawing/2014/main" id="{7DB80C09-1E55-9D4E-91BB-38958A0DF5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83729">
                  <a:off x="827" y="1521"/>
                  <a:ext cx="408" cy="36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nl-NL">
                    <a:latin typeface="Calibri" pitchFamily="-94" charset="0"/>
                  </a:endParaRPr>
                </a:p>
              </p:txBody>
            </p:sp>
            <p:sp>
              <p:nvSpPr>
                <p:cNvPr id="29" name="AutoShape 12">
                  <a:extLst>
                    <a:ext uri="{FF2B5EF4-FFF2-40B4-BE49-F238E27FC236}">
                      <a16:creationId xmlns:a16="http://schemas.microsoft.com/office/drawing/2014/main" id="{74C7BF9E-8BD9-224A-A775-608F47C846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0" y="2115"/>
                  <a:ext cx="513" cy="39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nl-NL">
                    <a:latin typeface="Calibri" pitchFamily="-94" charset="0"/>
                  </a:endParaRPr>
                </a:p>
              </p:txBody>
            </p:sp>
            <p:sp>
              <p:nvSpPr>
                <p:cNvPr id="30" name="AutoShape 13">
                  <a:extLst>
                    <a:ext uri="{FF2B5EF4-FFF2-40B4-BE49-F238E27FC236}">
                      <a16:creationId xmlns:a16="http://schemas.microsoft.com/office/drawing/2014/main" id="{C2A47BD4-E9CD-EF43-8119-EC4AB33907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835598">
                  <a:off x="2319" y="1228"/>
                  <a:ext cx="529" cy="4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nl-NL">
                    <a:latin typeface="Calibri" pitchFamily="-94" charset="0"/>
                  </a:endParaRPr>
                </a:p>
              </p:txBody>
            </p:sp>
            <p:sp>
              <p:nvSpPr>
                <p:cNvPr id="31" name="AutoShape 14">
                  <a:extLst>
                    <a:ext uri="{FF2B5EF4-FFF2-40B4-BE49-F238E27FC236}">
                      <a16:creationId xmlns:a16="http://schemas.microsoft.com/office/drawing/2014/main" id="{2A7691C4-DEE6-324E-BA4F-24AD11C6B0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420232">
                  <a:off x="3016" y="1570"/>
                  <a:ext cx="756" cy="587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nl-NL">
                    <a:latin typeface="Calibri" pitchFamily="-94" charset="0"/>
                  </a:endParaRPr>
                </a:p>
              </p:txBody>
            </p:sp>
            <p:sp>
              <p:nvSpPr>
                <p:cNvPr id="32" name="AutoShape 15">
                  <a:extLst>
                    <a:ext uri="{FF2B5EF4-FFF2-40B4-BE49-F238E27FC236}">
                      <a16:creationId xmlns:a16="http://schemas.microsoft.com/office/drawing/2014/main" id="{14A1B17F-B29E-1D47-8641-35FE4480F9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440752">
                  <a:off x="1806" y="2341"/>
                  <a:ext cx="408" cy="317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nl-NL">
                    <a:latin typeface="Calibri" pitchFamily="-94" charset="0"/>
                  </a:endParaRPr>
                </a:p>
              </p:txBody>
            </p:sp>
            <p:sp>
              <p:nvSpPr>
                <p:cNvPr id="33" name="Line 16">
                  <a:extLst>
                    <a:ext uri="{FF2B5EF4-FFF2-40B4-BE49-F238E27FC236}">
                      <a16:creationId xmlns:a16="http://schemas.microsoft.com/office/drawing/2014/main" id="{FBED2918-145F-0042-8A90-439DA2A94F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93" y="1253"/>
                  <a:ext cx="91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4" name="Line 17">
                  <a:extLst>
                    <a:ext uri="{FF2B5EF4-FFF2-40B4-BE49-F238E27FC236}">
                      <a16:creationId xmlns:a16="http://schemas.microsoft.com/office/drawing/2014/main" id="{37540C12-BE57-054A-999C-A0D888E5C1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44" y="981"/>
                  <a:ext cx="0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5" name="Line 18">
                  <a:extLst>
                    <a:ext uri="{FF2B5EF4-FFF2-40B4-BE49-F238E27FC236}">
                      <a16:creationId xmlns:a16="http://schemas.microsoft.com/office/drawing/2014/main" id="{9DDAFFB5-217E-7A4A-917A-74E896A897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03" y="2205"/>
                  <a:ext cx="408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6" name="Line 19">
                  <a:extLst>
                    <a:ext uri="{FF2B5EF4-FFF2-40B4-BE49-F238E27FC236}">
                      <a16:creationId xmlns:a16="http://schemas.microsoft.com/office/drawing/2014/main" id="{57A80AE9-5348-9F44-9D03-9C665A1C4B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24" y="1117"/>
                  <a:ext cx="227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7" name="Line 20">
                  <a:extLst>
                    <a:ext uri="{FF2B5EF4-FFF2-40B4-BE49-F238E27FC236}">
                      <a16:creationId xmlns:a16="http://schemas.microsoft.com/office/drawing/2014/main" id="{45E92222-8F5B-6946-ADA0-787A930EFC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16" y="2704"/>
                  <a:ext cx="227" cy="3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8" name="Line 21">
                  <a:extLst>
                    <a:ext uri="{FF2B5EF4-FFF2-40B4-BE49-F238E27FC236}">
                      <a16:creationId xmlns:a16="http://schemas.microsoft.com/office/drawing/2014/main" id="{00EBC2C3-3253-8B41-815B-EC0497B768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45" y="2931"/>
                  <a:ext cx="227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9" name="Line 22">
                  <a:extLst>
                    <a:ext uri="{FF2B5EF4-FFF2-40B4-BE49-F238E27FC236}">
                      <a16:creationId xmlns:a16="http://schemas.microsoft.com/office/drawing/2014/main" id="{25C6585A-7100-2146-A6DE-31BDA42B12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60" y="1842"/>
                  <a:ext cx="136" cy="1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40" name="Line 23">
                  <a:extLst>
                    <a:ext uri="{FF2B5EF4-FFF2-40B4-BE49-F238E27FC236}">
                      <a16:creationId xmlns:a16="http://schemas.microsoft.com/office/drawing/2014/main" id="{B919F66A-5E43-AB45-99E7-8E4D616F02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89" y="1752"/>
                  <a:ext cx="227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41" name="Line 24">
                  <a:extLst>
                    <a:ext uri="{FF2B5EF4-FFF2-40B4-BE49-F238E27FC236}">
                      <a16:creationId xmlns:a16="http://schemas.microsoft.com/office/drawing/2014/main" id="{013EC915-A936-D64E-97D7-11B110ED9E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35" y="981"/>
                  <a:ext cx="226" cy="3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42" name="Line 25">
                  <a:extLst>
                    <a:ext uri="{FF2B5EF4-FFF2-40B4-BE49-F238E27FC236}">
                      <a16:creationId xmlns:a16="http://schemas.microsoft.com/office/drawing/2014/main" id="{83FB9975-FD5C-5F41-A68D-64AED447AB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79" y="2931"/>
                  <a:ext cx="272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43" name="Line 26">
                  <a:extLst>
                    <a:ext uri="{FF2B5EF4-FFF2-40B4-BE49-F238E27FC236}">
                      <a16:creationId xmlns:a16="http://schemas.microsoft.com/office/drawing/2014/main" id="{122CDFEC-7B23-FF43-8D3D-9F6247B075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68" y="2205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44" name="Line 27">
                  <a:extLst>
                    <a:ext uri="{FF2B5EF4-FFF2-40B4-BE49-F238E27FC236}">
                      <a16:creationId xmlns:a16="http://schemas.microsoft.com/office/drawing/2014/main" id="{02FE5C23-A041-3746-AC64-D9883DEDD2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07" y="2840"/>
                  <a:ext cx="90" cy="3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45" name="Line 28">
                  <a:extLst>
                    <a:ext uri="{FF2B5EF4-FFF2-40B4-BE49-F238E27FC236}">
                      <a16:creationId xmlns:a16="http://schemas.microsoft.com/office/drawing/2014/main" id="{2C1F3D9E-4129-D649-9103-FE87D0D430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96" y="2069"/>
                  <a:ext cx="3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46" name="AutoShape 29">
                  <a:extLst>
                    <a:ext uri="{FF2B5EF4-FFF2-40B4-BE49-F238E27FC236}">
                      <a16:creationId xmlns:a16="http://schemas.microsoft.com/office/drawing/2014/main" id="{75495772-3344-E44B-A52B-0EB464D503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440752">
                  <a:off x="2835" y="2296"/>
                  <a:ext cx="408" cy="317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nl-NL">
                    <a:latin typeface="Calibri" pitchFamily="-94" charset="0"/>
                  </a:endParaRPr>
                </a:p>
              </p:txBody>
            </p:sp>
          </p:grpSp>
        </p:grpSp>
      </p:grpSp>
      <p:pic>
        <p:nvPicPr>
          <p:cNvPr id="2050" name="Picture 2" descr="De Ui | Artikelschrijver">
            <a:extLst>
              <a:ext uri="{FF2B5EF4-FFF2-40B4-BE49-F238E27FC236}">
                <a16:creationId xmlns:a16="http://schemas.microsoft.com/office/drawing/2014/main" id="{AB3637B8-6491-5C4F-865E-0DE2F0186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79" y="2566921"/>
            <a:ext cx="1797933" cy="119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0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909170" y="2307167"/>
            <a:ext cx="280584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  <a:p>
            <a:endParaRPr lang="nl-NL" sz="1350" dirty="0">
              <a:solidFill>
                <a:srgbClr val="000000"/>
              </a:solidFill>
            </a:endParaRPr>
          </a:p>
          <a:p>
            <a:endParaRPr lang="nl-NL" sz="1350" dirty="0">
              <a:solidFill>
                <a:srgbClr val="000000"/>
              </a:solidFill>
            </a:endParaRPr>
          </a:p>
        </p:txBody>
      </p:sp>
      <p:pic>
        <p:nvPicPr>
          <p:cNvPr id="8" name="Afbeelding 7" descr="logo-ro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257" y="0"/>
            <a:ext cx="1552926" cy="161504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398465" y="2466141"/>
            <a:ext cx="59312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/>
                <a:cs typeface="Arial"/>
              </a:rPr>
              <a:t>Stap 1 Inspiratie Op zoek naar de essentie, De vonk</a:t>
            </a:r>
          </a:p>
          <a:p>
            <a:endParaRPr lang="nl-NL" sz="1600" dirty="0">
              <a:latin typeface="Arial"/>
              <a:cs typeface="Arial"/>
            </a:endParaRPr>
          </a:p>
          <a:p>
            <a:endParaRPr lang="nl-NL" sz="1600" dirty="0">
              <a:latin typeface="Arial"/>
              <a:cs typeface="Arial"/>
            </a:endParaRPr>
          </a:p>
          <a:p>
            <a:r>
              <a:rPr lang="nl-NL" sz="1600" dirty="0">
                <a:latin typeface="Arial"/>
                <a:cs typeface="Arial"/>
              </a:rPr>
              <a:t>Stap 2 Visie en Koersbepaling </a:t>
            </a:r>
          </a:p>
          <a:p>
            <a:endParaRPr lang="nl-NL" sz="1600" dirty="0">
              <a:latin typeface="Arial"/>
              <a:cs typeface="Arial"/>
            </a:endParaRPr>
          </a:p>
          <a:p>
            <a:endParaRPr lang="nl-NL" sz="1600" dirty="0">
              <a:latin typeface="Arial"/>
              <a:cs typeface="Arial"/>
            </a:endParaRPr>
          </a:p>
          <a:p>
            <a:r>
              <a:rPr lang="nl-NL" sz="1600" dirty="0">
                <a:latin typeface="Arial"/>
                <a:cs typeface="Arial"/>
              </a:rPr>
              <a:t>Stap 3 Strategie ontwikkeling</a:t>
            </a:r>
          </a:p>
          <a:p>
            <a:endParaRPr lang="nl-NL" sz="1600" dirty="0">
              <a:latin typeface="Arial"/>
              <a:cs typeface="Arial"/>
            </a:endParaRPr>
          </a:p>
          <a:p>
            <a:endParaRPr lang="nl-NL" sz="1600" dirty="0">
              <a:latin typeface="Arial"/>
              <a:cs typeface="Arial"/>
            </a:endParaRPr>
          </a:p>
          <a:p>
            <a:r>
              <a:rPr lang="nl-NL" sz="1600" dirty="0">
                <a:latin typeface="Arial"/>
                <a:cs typeface="Arial"/>
              </a:rPr>
              <a:t>Stap 4 Vernieuwing (uitvoering), Het Vuur</a:t>
            </a:r>
          </a:p>
          <a:p>
            <a:endParaRPr lang="nl-NL" sz="1600" dirty="0">
              <a:latin typeface="Arial"/>
              <a:cs typeface="Arial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98465" y="1052626"/>
            <a:ext cx="5957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Inhoudelijke Focus: </a:t>
            </a:r>
          </a:p>
          <a:p>
            <a:endParaRPr lang="nl-NL" sz="2400" dirty="0"/>
          </a:p>
          <a:p>
            <a:r>
              <a:rPr lang="nl-NL" sz="2400" dirty="0"/>
              <a:t>1. Het </a:t>
            </a:r>
            <a:r>
              <a:rPr lang="nl-NL" sz="2400" dirty="0" err="1"/>
              <a:t>Firestarter</a:t>
            </a:r>
            <a:r>
              <a:rPr lang="nl-NL" sz="2400" dirty="0"/>
              <a:t> model, van vonk naar vuur</a:t>
            </a:r>
          </a:p>
        </p:txBody>
      </p:sp>
      <p:pic>
        <p:nvPicPr>
          <p:cNvPr id="3" name="Afbeelding 2" descr="Afbeelding met gras, buiten, lucht, natuur&#10;&#10;Automatisch gegenereerde beschrijving">
            <a:extLst>
              <a:ext uri="{FF2B5EF4-FFF2-40B4-BE49-F238E27FC236}">
                <a16:creationId xmlns:a16="http://schemas.microsoft.com/office/drawing/2014/main" id="{0ADAD116-C456-0641-B38A-9F2E6653E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587" y="4785838"/>
            <a:ext cx="2314148" cy="1735611"/>
          </a:xfrm>
          <a:prstGeom prst="rect">
            <a:avLst/>
          </a:prstGeom>
        </p:spPr>
      </p:pic>
      <p:pic>
        <p:nvPicPr>
          <p:cNvPr id="3074" name="Picture 2" descr="Hoe vuur te maken? Stap voor stap instructies voor iedereen">
            <a:extLst>
              <a:ext uri="{FF2B5EF4-FFF2-40B4-BE49-F238E27FC236}">
                <a16:creationId xmlns:a16="http://schemas.microsoft.com/office/drawing/2014/main" id="{FA49821F-A6C7-C747-B383-F3BAF337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98" y="2175650"/>
            <a:ext cx="1529987" cy="9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elf vuur maken: het avontuurlijkste groepsuitje!">
            <a:extLst>
              <a:ext uri="{FF2B5EF4-FFF2-40B4-BE49-F238E27FC236}">
                <a16:creationId xmlns:a16="http://schemas.microsoft.com/office/drawing/2014/main" id="{783F2026-E024-1C45-AD16-8930F5FDF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04" y="3270876"/>
            <a:ext cx="1845431" cy="138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1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16792241719_1b2104f930_k.jpg"/>
          <p:cNvPicPr>
            <a:picLocks noChangeAspect="1"/>
          </p:cNvPicPr>
          <p:nvPr/>
        </p:nvPicPr>
        <p:blipFill>
          <a:blip r:embed="rId2">
            <a:lum/>
            <a:alphaModFix amt="50000"/>
          </a:blip>
          <a:stretch>
            <a:fillRect/>
          </a:stretch>
        </p:blipFill>
        <p:spPr>
          <a:xfrm>
            <a:off x="1143000" y="1809847"/>
            <a:ext cx="6858000" cy="4190904"/>
          </a:xfrm>
          <a:prstGeom prst="rect">
            <a:avLst/>
          </a:prstGeom>
        </p:spPr>
      </p:pic>
      <p:pic>
        <p:nvPicPr>
          <p:cNvPr id="5" name="Afbeelding 4" descr="logo-paa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566" y="308553"/>
            <a:ext cx="1353693" cy="1373998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3085964" y="2347304"/>
            <a:ext cx="1218745" cy="10752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9" name="Ovaal 8"/>
          <p:cNvSpPr/>
          <p:nvPr/>
        </p:nvSpPr>
        <p:spPr>
          <a:xfrm>
            <a:off x="3085964" y="3422600"/>
            <a:ext cx="1218745" cy="10752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0" name="Ovaal 9"/>
          <p:cNvSpPr/>
          <p:nvPr/>
        </p:nvSpPr>
        <p:spPr>
          <a:xfrm>
            <a:off x="4103799" y="3798044"/>
            <a:ext cx="1218745" cy="10752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1" name="Ovaal 10"/>
          <p:cNvSpPr/>
          <p:nvPr/>
        </p:nvSpPr>
        <p:spPr>
          <a:xfrm>
            <a:off x="4914081" y="2999252"/>
            <a:ext cx="1218745" cy="10752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2" name="Ovaal 11"/>
          <p:cNvSpPr/>
          <p:nvPr/>
        </p:nvSpPr>
        <p:spPr>
          <a:xfrm>
            <a:off x="4304708" y="2128773"/>
            <a:ext cx="1218745" cy="10752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7" name="Ovaal 6"/>
          <p:cNvSpPr/>
          <p:nvPr/>
        </p:nvSpPr>
        <p:spPr>
          <a:xfrm>
            <a:off x="3862679" y="2884952"/>
            <a:ext cx="1218745" cy="10752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cxnSp>
        <p:nvCxnSpPr>
          <p:cNvPr id="14" name="Kromme verbindingslijn 13"/>
          <p:cNvCxnSpPr>
            <a:stCxn id="10" idx="3"/>
          </p:cNvCxnSpPr>
          <p:nvPr/>
        </p:nvCxnSpPr>
        <p:spPr>
          <a:xfrm rot="5400000">
            <a:off x="3430037" y="5148507"/>
            <a:ext cx="1284884" cy="419601"/>
          </a:xfrm>
          <a:prstGeom prst="curvedConnector3">
            <a:avLst>
              <a:gd name="adj1" fmla="val 50000"/>
            </a:avLst>
          </a:prstGeom>
          <a:ln w="1270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1296675" y="826275"/>
            <a:ext cx="5911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2. Samenwerking versterken: </a:t>
            </a:r>
          </a:p>
          <a:p>
            <a:r>
              <a:rPr lang="nl-NL" sz="2400" dirty="0"/>
              <a:t>Talentenbloem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103800" y="3284100"/>
            <a:ext cx="9776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1. Inspiratie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3113301" y="2598207"/>
            <a:ext cx="11914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2. Waarden en drijfveren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4396881" y="2347304"/>
            <a:ext cx="11265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3. Persoonlijk doel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5081424" y="3284101"/>
            <a:ext cx="129968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4. Vaardigheden en rol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4282279" y="4220896"/>
            <a:ext cx="1040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5. Werkstijl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3264444" y="3798045"/>
            <a:ext cx="10178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6. </a:t>
            </a:r>
            <a:r>
              <a:rPr lang="nl-NL" sz="1350" dirty="0" err="1"/>
              <a:t>Gebruiks-aanwijzing</a:t>
            </a:r>
            <a:endParaRPr lang="nl-NL" sz="135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012E7EB-3818-3D49-95A8-11CFE85F0EC8}"/>
              </a:ext>
            </a:extLst>
          </p:cNvPr>
          <p:cNvSpPr txBox="1"/>
          <p:nvPr/>
        </p:nvSpPr>
        <p:spPr>
          <a:xfrm>
            <a:off x="5731268" y="6039379"/>
            <a:ext cx="4526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err="1"/>
              <a:t>Bolles</a:t>
            </a:r>
            <a:r>
              <a:rPr lang="nl-NL" sz="1000" dirty="0"/>
              <a:t> ‘’ Welke kleur is jouw parachute?’’</a:t>
            </a:r>
          </a:p>
        </p:txBody>
      </p:sp>
    </p:spTree>
    <p:extLst>
      <p:ext uri="{BB962C8B-B14F-4D97-AF65-F5344CB8AC3E}">
        <p14:creationId xmlns:p14="http://schemas.microsoft.com/office/powerpoint/2010/main" val="86924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578485" y="3167857"/>
            <a:ext cx="3741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>
              <a:solidFill>
                <a:srgbClr val="000000"/>
              </a:solidFill>
            </a:endParaRPr>
          </a:p>
          <a:p>
            <a:endParaRPr lang="nl-NL" sz="2400" dirty="0">
              <a:solidFill>
                <a:srgbClr val="000000"/>
              </a:solidFill>
            </a:endParaRPr>
          </a:p>
          <a:p>
            <a:endParaRPr lang="nl-NL" sz="2400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021559" y="1638547"/>
            <a:ext cx="55569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  <a:p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  <a:p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021559" y="2198383"/>
            <a:ext cx="58197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b="1" dirty="0"/>
          </a:p>
          <a:p>
            <a:endParaRPr lang="nl-NL" sz="2000" b="1" dirty="0"/>
          </a:p>
          <a:p>
            <a:endParaRPr lang="nl-NL" sz="2000" b="1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b="1" dirty="0"/>
          </a:p>
          <a:p>
            <a:endParaRPr lang="nl-NL" sz="2000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1424936" y="1413552"/>
            <a:ext cx="750493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Fase 1 Inspiratiefase</a:t>
            </a:r>
            <a:endParaRPr lang="nl-NL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400" dirty="0"/>
              <a:t>Plenaire kick-off, eerste Ronde tafel sessie – 2 feb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400" dirty="0"/>
              <a:t>7 individuele interviews met bestuursleden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400" dirty="0"/>
              <a:t>Weergave uitkomsten gesprekken in ‘’vonk-document’’, de rode draad uit de gesprekken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400" dirty="0"/>
              <a:t>Presentatie Vonk-document in tweede Ronde tafel sessie met gehele Bestuur – 2 maart?</a:t>
            </a:r>
          </a:p>
          <a:p>
            <a:endParaRPr lang="nl-NL" sz="1400" dirty="0"/>
          </a:p>
          <a:p>
            <a:r>
              <a:rPr lang="nl-NL" sz="1400" i="1" dirty="0"/>
              <a:t>Fase 2 Visiefase</a:t>
            </a:r>
            <a:endParaRPr lang="nl-NL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400" dirty="0"/>
              <a:t>Brainstorm over Ambitie en Visie – 2 maart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Twee of drie scenario’s voorgesteld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400" dirty="0"/>
              <a:t>Voorstel voor Visie in korte notitie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400" dirty="0"/>
              <a:t>Bespreken visie in derde Ronde tafel sessie – 30 maart</a:t>
            </a:r>
          </a:p>
          <a:p>
            <a:r>
              <a:rPr lang="nl-NL" sz="1400" dirty="0"/>
              <a:t> </a:t>
            </a:r>
          </a:p>
          <a:p>
            <a:r>
              <a:rPr lang="nl-NL" sz="1400" i="1" dirty="0"/>
              <a:t>Fase 3 Strategie fase</a:t>
            </a:r>
            <a:r>
              <a:rPr lang="nl-NL" sz="14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400" dirty="0"/>
              <a:t>Uitwerken Visie in Strategie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400" dirty="0"/>
              <a:t>Strategie bespreken in vierde Ronde tafel sessie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Doorontwikkelen</a:t>
            </a:r>
            <a:r>
              <a:rPr lang="nl-NL" sz="1400" dirty="0"/>
              <a:t> strategie en opstellen concept Strategiedocument met Plan van Aanpak op hoofdlijnen; deze wordt rondgestuurd</a:t>
            </a:r>
          </a:p>
          <a:p>
            <a:r>
              <a:rPr lang="nl-NL" sz="1400" dirty="0"/>
              <a:t> </a:t>
            </a:r>
          </a:p>
          <a:p>
            <a:r>
              <a:rPr lang="nl-NL" sz="1400" i="1" dirty="0"/>
              <a:t>Fase 4 </a:t>
            </a:r>
            <a:r>
              <a:rPr lang="nl-NL" sz="1400" dirty="0"/>
              <a:t>Transformatie en Uitvoeringsfase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400" dirty="0"/>
              <a:t>Vijfde Ronde tafel sessie ter bespreking Strategie en Plan van Aanpak op Hoofdlijnen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400" dirty="0"/>
              <a:t>Verder uitwerken Plan van aanpak in Operationeel voorstel inzake: product, organisatie, planning, </a:t>
            </a:r>
            <a:r>
              <a:rPr lang="nl-NL" sz="1400" dirty="0" err="1"/>
              <a:t>financien</a:t>
            </a:r>
            <a:r>
              <a:rPr lang="nl-NL" sz="1400" dirty="0"/>
              <a:t>, communicatie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400" dirty="0"/>
              <a:t>Zesde Ronde tafel sessie ter vaststelling nieuwe Strategie en bijbehorend Plan van Aanpak.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480446" y="559837"/>
            <a:ext cx="611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Plan van Aanpak</a:t>
            </a:r>
          </a:p>
        </p:txBody>
      </p:sp>
      <p:pic>
        <p:nvPicPr>
          <p:cNvPr id="12" name="Afbeelding 11" descr="logo-ro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026" y="13655"/>
            <a:ext cx="1404843" cy="146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578485" y="3167857"/>
            <a:ext cx="3741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>
              <a:solidFill>
                <a:srgbClr val="000000"/>
              </a:solidFill>
            </a:endParaRPr>
          </a:p>
          <a:p>
            <a:endParaRPr lang="nl-NL" sz="2400" dirty="0">
              <a:solidFill>
                <a:srgbClr val="000000"/>
              </a:solidFill>
            </a:endParaRPr>
          </a:p>
          <a:p>
            <a:endParaRPr lang="nl-NL" sz="2400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021559" y="1638547"/>
            <a:ext cx="55569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  <a:p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  <a:p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021559" y="2198383"/>
            <a:ext cx="58197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b="1" dirty="0"/>
          </a:p>
          <a:p>
            <a:endParaRPr lang="nl-NL" sz="2000" b="1" dirty="0"/>
          </a:p>
          <a:p>
            <a:endParaRPr lang="nl-NL" sz="2000" b="1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b="1" dirty="0"/>
          </a:p>
          <a:p>
            <a:endParaRPr lang="nl-NL" sz="2000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1480446" y="1242497"/>
            <a:ext cx="75049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nl-NL" sz="1600" dirty="0"/>
          </a:p>
          <a:p>
            <a:pPr marL="342900" indent="-342900"/>
            <a:endParaRPr lang="nl-NL" sz="1600" dirty="0"/>
          </a:p>
          <a:p>
            <a:pPr marL="342900" indent="-342900"/>
            <a:r>
              <a:rPr lang="nl-NL" dirty="0"/>
              <a:t>Veel partijen, veel initiatieven, veel dynamiek, laat duizend bloemen bloeien!!</a:t>
            </a:r>
          </a:p>
          <a:p>
            <a:pPr marL="342900" indent="-342900"/>
            <a:r>
              <a:rPr lang="nl-NL" dirty="0"/>
              <a:t> </a:t>
            </a:r>
          </a:p>
          <a:p>
            <a:r>
              <a:rPr lang="nl-NL" dirty="0"/>
              <a:t>Op zoek naar de essentie. </a:t>
            </a:r>
          </a:p>
          <a:p>
            <a:endParaRPr lang="nl-NL" dirty="0"/>
          </a:p>
          <a:p>
            <a:r>
              <a:rPr lang="nl-NL" dirty="0"/>
              <a:t>Wat is uw missie, van uzelf en van uw organisatie? </a:t>
            </a:r>
          </a:p>
          <a:p>
            <a:endParaRPr lang="nl-NL" dirty="0"/>
          </a:p>
          <a:p>
            <a:r>
              <a:rPr lang="nl-NL" dirty="0"/>
              <a:t>Voor welke waarden staan deze? </a:t>
            </a:r>
          </a:p>
          <a:p>
            <a:endParaRPr lang="nl-NL" dirty="0"/>
          </a:p>
          <a:p>
            <a:r>
              <a:rPr lang="nl-NL" dirty="0"/>
              <a:t>Wat is de achterliggende visie? </a:t>
            </a:r>
          </a:p>
          <a:p>
            <a:endParaRPr lang="nl-NL" dirty="0"/>
          </a:p>
          <a:p>
            <a:r>
              <a:rPr lang="nl-NL" dirty="0"/>
              <a:t>Waarom wilt u dit? </a:t>
            </a:r>
          </a:p>
          <a:p>
            <a:endParaRPr lang="nl-NL" dirty="0"/>
          </a:p>
          <a:p>
            <a:r>
              <a:rPr lang="nl-NL" dirty="0"/>
              <a:t>Wanneer bent u tevreden met uw rol en inzet?</a:t>
            </a:r>
          </a:p>
          <a:p>
            <a:r>
              <a:rPr lang="nl-NL" dirty="0"/>
              <a:t> 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480446" y="559837"/>
            <a:ext cx="611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Fase 1 Interviews</a:t>
            </a:r>
          </a:p>
        </p:txBody>
      </p:sp>
      <p:pic>
        <p:nvPicPr>
          <p:cNvPr id="12" name="Afbeelding 11" descr="logo-ro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026" y="13655"/>
            <a:ext cx="1404843" cy="146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18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578485" y="3167857"/>
            <a:ext cx="3741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>
              <a:solidFill>
                <a:srgbClr val="000000"/>
              </a:solidFill>
            </a:endParaRPr>
          </a:p>
          <a:p>
            <a:endParaRPr lang="nl-NL" sz="2400" dirty="0">
              <a:solidFill>
                <a:srgbClr val="000000"/>
              </a:solidFill>
            </a:endParaRPr>
          </a:p>
          <a:p>
            <a:endParaRPr lang="nl-NL" sz="2400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021559" y="1638547"/>
            <a:ext cx="55569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  <a:p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  <a:p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425799" y="2248322"/>
            <a:ext cx="58197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b="1" dirty="0"/>
          </a:p>
          <a:p>
            <a:endParaRPr lang="nl-NL" sz="2000" b="1" dirty="0"/>
          </a:p>
          <a:p>
            <a:endParaRPr lang="nl-NL" sz="2000" b="1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b="1" dirty="0"/>
          </a:p>
          <a:p>
            <a:endParaRPr lang="nl-NL" sz="2000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1480446" y="1242497"/>
            <a:ext cx="750493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nl-NL" sz="1600" dirty="0"/>
          </a:p>
          <a:p>
            <a:pPr marL="342900" indent="-342900"/>
            <a:endParaRPr lang="nl-NL" sz="1600" dirty="0"/>
          </a:p>
          <a:p>
            <a:pPr marL="342900" indent="-342900"/>
            <a:r>
              <a:rPr lang="nl-NL" dirty="0"/>
              <a:t>Waar staat de Stichting Kringloopbeheer over tien jaar?</a:t>
            </a:r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Noem twee voorbeelden van de projecten/ inzet/ werkzaamheden waar je met trots over vertelt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Wat was jouw eigen bijdrage aan het project?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480446" y="559837"/>
            <a:ext cx="611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Aftrap</a:t>
            </a:r>
          </a:p>
        </p:txBody>
      </p:sp>
      <p:pic>
        <p:nvPicPr>
          <p:cNvPr id="12" name="Afbeelding 11" descr="logo-ro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026" y="13655"/>
            <a:ext cx="1404843" cy="146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28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35614</TotalTime>
  <Words>679</Words>
  <Application>Microsoft Macintosh PowerPoint</Application>
  <PresentationFormat>Diavoorstelling (4:3)</PresentationFormat>
  <Paragraphs>249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Modelica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Inspires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Sarah Klein Haneveld</dc:creator>
  <cp:lastModifiedBy>sarah@firestarter.nu</cp:lastModifiedBy>
  <cp:revision>232</cp:revision>
  <cp:lastPrinted>2017-03-06T14:33:19Z</cp:lastPrinted>
  <dcterms:created xsi:type="dcterms:W3CDTF">2019-03-15T07:50:33Z</dcterms:created>
  <dcterms:modified xsi:type="dcterms:W3CDTF">2021-02-08T11:44:08Z</dcterms:modified>
</cp:coreProperties>
</file>